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p:cViewPr varScale="1">
        <p:scale>
          <a:sx n="20" d="100"/>
          <a:sy n="20" d="100"/>
        </p:scale>
        <p:origin x="2388" y="2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a187e9c257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a187e9c257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a187e9c257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2a187e9c257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a187e9c257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a187e9c257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a187e9c257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a187e9c257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a187e9c257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a187e9c25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pl"/>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pl"/>
              <a:t>St. Nicholas Day in the WB</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pl"/>
              <a:t>By Tymek Mikrut and Ksawery Hudzik</a:t>
            </a:r>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l"/>
              <a:t>  </a:t>
            </a:r>
            <a:endParaRPr/>
          </a:p>
        </p:txBody>
      </p:sp>
      <p:sp>
        <p:nvSpPr>
          <p:cNvPr id="61" name="Google Shape;61;p14"/>
          <p:cNvSpPr txBox="1">
            <a:spLocks noGrp="1"/>
          </p:cNvSpPr>
          <p:nvPr>
            <p:ph type="body" idx="1"/>
          </p:nvPr>
        </p:nvSpPr>
        <p:spPr>
          <a:xfrm>
            <a:off x="311700" y="1152475"/>
            <a:ext cx="5427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pl"/>
              <a:t>Santa Claus (or Father Christmas) does not visit the well-behaved little Brits on the 6th of December, but on the night of the 24th to the 25th of December. On Christmas Eve, children hang special Christmas stockings on the hood of the fireplace - or elsewhere - and go to sleep. At night, Santa Claus fills his socks with gifts. He gets into the house through the chimney</a:t>
            </a:r>
            <a:endParaRPr/>
          </a:p>
        </p:txBody>
      </p:sp>
      <p:pic>
        <p:nvPicPr>
          <p:cNvPr id="62" name="Google Shape;62;p14"/>
          <p:cNvPicPr preferRelativeResize="0"/>
          <p:nvPr/>
        </p:nvPicPr>
        <p:blipFill>
          <a:blip r:embed="rId3">
            <a:alphaModFix/>
          </a:blip>
          <a:stretch>
            <a:fillRect/>
          </a:stretch>
        </p:blipFill>
        <p:spPr>
          <a:xfrm>
            <a:off x="5892000" y="1170125"/>
            <a:ext cx="3099600" cy="3099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1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100"/>
                                        <p:tgtEl>
                                          <p:spTgt spid="62"/>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100" fill="hold"/>
                                        <p:tgtEl>
                                          <p:spTgt spid="6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AA84F"/>
        </a:solidFill>
        <a:effectLst/>
      </p:bgPr>
    </p:bg>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l"/>
              <a:t>Customs of St. Nicholas Day</a:t>
            </a:r>
            <a:endParaRPr/>
          </a:p>
        </p:txBody>
      </p:sp>
      <p:sp>
        <p:nvSpPr>
          <p:cNvPr id="68" name="Google Shape;68;p15"/>
          <p:cNvSpPr txBox="1">
            <a:spLocks noGrp="1"/>
          </p:cNvSpPr>
          <p:nvPr>
            <p:ph type="body" idx="1"/>
          </p:nvPr>
        </p:nvSpPr>
        <p:spPr>
          <a:xfrm>
            <a:off x="3395775" y="1152475"/>
            <a:ext cx="5436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pl"/>
              <a:t>In medieval Western Europe, Saint Nicholas was considered the patron saint of children. In some towns, sources record the custom of electing a child bishop on St. Nicholas Day, who symbolically took over power. In the 16th century, the British Isles had a ritual of taking the headmaster out of school on this day and taking over the power by the students. It has survived for several centuries in some regions</a:t>
            </a:r>
            <a:endParaRPr/>
          </a:p>
        </p:txBody>
      </p:sp>
      <p:pic>
        <p:nvPicPr>
          <p:cNvPr id="69" name="Google Shape;69;p15"/>
          <p:cNvPicPr preferRelativeResize="0"/>
          <p:nvPr/>
        </p:nvPicPr>
        <p:blipFill>
          <a:blip r:embed="rId3">
            <a:alphaModFix/>
          </a:blip>
          <a:stretch>
            <a:fillRect/>
          </a:stretch>
        </p:blipFill>
        <p:spPr>
          <a:xfrm>
            <a:off x="152400" y="1170125"/>
            <a:ext cx="2432886" cy="38209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l"/>
              <a:t>St. Nicholas of Mithras</a:t>
            </a:r>
            <a:endParaRPr/>
          </a:p>
        </p:txBody>
      </p:sp>
      <p:sp>
        <p:nvSpPr>
          <p:cNvPr id="75" name="Google Shape;75;p16"/>
          <p:cNvSpPr txBox="1">
            <a:spLocks noGrp="1"/>
          </p:cNvSpPr>
          <p:nvPr>
            <p:ph type="body" idx="1"/>
          </p:nvPr>
        </p:nvSpPr>
        <p:spPr>
          <a:xfrm>
            <a:off x="311700" y="1152475"/>
            <a:ext cx="5035500" cy="34164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1200"/>
              </a:spcAft>
              <a:buNone/>
            </a:pPr>
            <a:r>
              <a:rPr lang="pl"/>
              <a:t>Nicholas of Myra (Greek: Άγιος Νικόλαος, Latin: Sanctus Nicolaus), also known as Nicholas of Bari, was a Roman Catholic and Orthodox saint. The oldest records about him date back to the 6th century. According to medieval hagiography, he lived at the turn of the 3rd and 4th centuries (legendary accounts claim that he was born around the year 270 and died on December 6 between the years 345 and 352), was the bishop of Myra in Lycia, and became famous for miracles and helping the poor and needy.</a:t>
            </a:r>
            <a:endParaRPr/>
          </a:p>
        </p:txBody>
      </p:sp>
      <p:pic>
        <p:nvPicPr>
          <p:cNvPr id="76" name="Google Shape;76;p16"/>
          <p:cNvPicPr preferRelativeResize="0"/>
          <p:nvPr/>
        </p:nvPicPr>
        <p:blipFill>
          <a:blip r:embed="rId3">
            <a:alphaModFix/>
          </a:blip>
          <a:stretch>
            <a:fillRect/>
          </a:stretch>
        </p:blipFill>
        <p:spPr>
          <a:xfrm>
            <a:off x="5347200" y="1233750"/>
            <a:ext cx="3078421" cy="38209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100">
        <p:push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l"/>
              <a:t> </a:t>
            </a:r>
            <a:endParaRPr/>
          </a:p>
        </p:txBody>
      </p:sp>
      <p:sp>
        <p:nvSpPr>
          <p:cNvPr id="82" name="Google Shape;82;p17"/>
          <p:cNvSpPr txBox="1">
            <a:spLocks noGrp="1"/>
          </p:cNvSpPr>
          <p:nvPr>
            <p:ph type="body" idx="1"/>
          </p:nvPr>
        </p:nvSpPr>
        <p:spPr>
          <a:xfrm>
            <a:off x="311700" y="1152475"/>
            <a:ext cx="4260300" cy="3416400"/>
          </a:xfrm>
          <a:prstGeom prst="rect">
            <a:avLst/>
          </a:prstGeom>
        </p:spPr>
        <p:txBody>
          <a:bodyPr spcFirstLastPara="1" wrap="square" lIns="91425" tIns="91425" rIns="91425" bIns="91425" anchor="t" anchorCtr="0">
            <a:normAutofit/>
          </a:bodyPr>
          <a:lstStyle/>
          <a:p>
            <a:pPr marL="914400" lvl="0" indent="457200" algn="l" rtl="0">
              <a:spcBef>
                <a:spcPts val="0"/>
              </a:spcBef>
              <a:spcAft>
                <a:spcPts val="0"/>
              </a:spcAft>
              <a:buClr>
                <a:schemeClr val="dk1"/>
              </a:buClr>
              <a:buSzPts val="1100"/>
              <a:buFont typeface="Arial"/>
              <a:buNone/>
            </a:pPr>
            <a:r>
              <a:rPr lang="pl" sz="1050">
                <a:solidFill>
                  <a:srgbClr val="777777"/>
                </a:solidFill>
                <a:highlight>
                  <a:srgbClr val="FFFFFF"/>
                </a:highlight>
              </a:rPr>
              <a:t>Dear Santa,</a:t>
            </a:r>
            <a:endParaRPr sz="1050">
              <a:solidFill>
                <a:srgbClr val="777777"/>
              </a:solidFill>
              <a:highlight>
                <a:srgbClr val="FFFFFF"/>
              </a:highlight>
            </a:endParaRPr>
          </a:p>
          <a:p>
            <a:pPr marL="457200" lvl="0" indent="457200" algn="l" rtl="0">
              <a:spcBef>
                <a:spcPts val="1500"/>
              </a:spcBef>
              <a:spcAft>
                <a:spcPts val="0"/>
              </a:spcAft>
              <a:buClr>
                <a:schemeClr val="dk1"/>
              </a:buClr>
              <a:buSzPts val="1100"/>
              <a:buFont typeface="Arial"/>
              <a:buNone/>
            </a:pPr>
            <a:r>
              <a:rPr lang="pl" sz="1050">
                <a:solidFill>
                  <a:srgbClr val="777777"/>
                </a:solidFill>
                <a:highlight>
                  <a:srgbClr val="FFFFFF"/>
                </a:highlight>
              </a:rPr>
              <a:t>My name is Kasia, and I am ten years old. I live in England. I’m so excited for Christmas and your visit!</a:t>
            </a:r>
            <a:endParaRPr sz="1050">
              <a:solidFill>
                <a:srgbClr val="777777"/>
              </a:solidFill>
              <a:highlight>
                <a:srgbClr val="FFFFFF"/>
              </a:highlight>
            </a:endParaRPr>
          </a:p>
          <a:p>
            <a:pPr marL="457200" lvl="0" indent="457200" algn="l" rtl="0">
              <a:spcBef>
                <a:spcPts val="1500"/>
              </a:spcBef>
              <a:spcAft>
                <a:spcPts val="0"/>
              </a:spcAft>
              <a:buClr>
                <a:schemeClr val="dk1"/>
              </a:buClr>
              <a:buSzPts val="1100"/>
              <a:buFont typeface="Arial"/>
              <a:buNone/>
            </a:pPr>
            <a:r>
              <a:rPr lang="pl" sz="1050">
                <a:solidFill>
                  <a:srgbClr val="777777"/>
                </a:solidFill>
                <a:highlight>
                  <a:srgbClr val="FFFFFF"/>
                </a:highlight>
              </a:rPr>
              <a:t>This year, I have been good all the time. What I would like most this Christmas is lego car and sweets.</a:t>
            </a:r>
            <a:endParaRPr sz="1050">
              <a:solidFill>
                <a:srgbClr val="777777"/>
              </a:solidFill>
              <a:highlight>
                <a:srgbClr val="FFFFFF"/>
              </a:highlight>
            </a:endParaRPr>
          </a:p>
          <a:p>
            <a:pPr marL="457200" lvl="0" indent="457200" algn="l" rtl="0">
              <a:spcBef>
                <a:spcPts val="1500"/>
              </a:spcBef>
              <a:spcAft>
                <a:spcPts val="0"/>
              </a:spcAft>
              <a:buClr>
                <a:schemeClr val="dk1"/>
              </a:buClr>
              <a:buSzPts val="1100"/>
              <a:buFont typeface="Arial"/>
              <a:buNone/>
            </a:pPr>
            <a:r>
              <a:rPr lang="pl" sz="1050">
                <a:solidFill>
                  <a:srgbClr val="777777"/>
                </a:solidFill>
                <a:highlight>
                  <a:srgbClr val="FFFFFF"/>
                </a:highlight>
              </a:rPr>
              <a:t>I promise to  leave you milk and cookies on Christmas Eve! Thank you, Santa!</a:t>
            </a:r>
            <a:endParaRPr sz="1050">
              <a:solidFill>
                <a:srgbClr val="777777"/>
              </a:solidFill>
              <a:highlight>
                <a:srgbClr val="FFFFFF"/>
              </a:highlight>
            </a:endParaRPr>
          </a:p>
          <a:p>
            <a:pPr marL="914400" lvl="0" indent="457200" algn="l" rtl="0">
              <a:spcBef>
                <a:spcPts val="1500"/>
              </a:spcBef>
              <a:spcAft>
                <a:spcPts val="0"/>
              </a:spcAft>
              <a:buClr>
                <a:schemeClr val="dk1"/>
              </a:buClr>
              <a:buSzPts val="1100"/>
              <a:buFont typeface="Arial"/>
              <a:buNone/>
            </a:pPr>
            <a:r>
              <a:rPr lang="pl" sz="1050">
                <a:solidFill>
                  <a:srgbClr val="777777"/>
                </a:solidFill>
                <a:highlight>
                  <a:srgbClr val="FFFFFF"/>
                </a:highlight>
              </a:rPr>
              <a:t>Love,</a:t>
            </a:r>
            <a:endParaRPr sz="1050">
              <a:solidFill>
                <a:srgbClr val="777777"/>
              </a:solidFill>
              <a:highlight>
                <a:srgbClr val="FFFFFF"/>
              </a:highlight>
            </a:endParaRPr>
          </a:p>
          <a:p>
            <a:pPr marL="1371600" lvl="0" indent="0" algn="l" rtl="0">
              <a:spcBef>
                <a:spcPts val="1500"/>
              </a:spcBef>
              <a:spcAft>
                <a:spcPts val="0"/>
              </a:spcAft>
              <a:buClr>
                <a:schemeClr val="dk1"/>
              </a:buClr>
              <a:buSzPts val="1100"/>
              <a:buFont typeface="Arial"/>
              <a:buNone/>
            </a:pPr>
            <a:r>
              <a:rPr lang="pl" sz="1050">
                <a:solidFill>
                  <a:srgbClr val="777777"/>
                </a:solidFill>
                <a:highlight>
                  <a:srgbClr val="FFFFFF"/>
                </a:highlight>
              </a:rPr>
              <a:t>Kasia</a:t>
            </a:r>
            <a:endParaRPr sz="1050">
              <a:solidFill>
                <a:srgbClr val="777777"/>
              </a:solidFill>
              <a:highlight>
                <a:srgbClr val="FFFFFF"/>
              </a:highlight>
            </a:endParaRPr>
          </a:p>
          <a:p>
            <a:pPr marL="0" lvl="0" indent="0" algn="l" rtl="0">
              <a:spcBef>
                <a:spcPts val="1500"/>
              </a:spcBef>
              <a:spcAft>
                <a:spcPts val="1200"/>
              </a:spcAft>
              <a:buNone/>
            </a:pPr>
            <a:endParaRPr/>
          </a:p>
        </p:txBody>
      </p:sp>
      <p:pic>
        <p:nvPicPr>
          <p:cNvPr id="83" name="Google Shape;83;p17"/>
          <p:cNvPicPr preferRelativeResize="0"/>
          <p:nvPr/>
        </p:nvPicPr>
        <p:blipFill>
          <a:blip r:embed="rId4">
            <a:alphaModFix/>
          </a:blip>
          <a:stretch>
            <a:fillRect/>
          </a:stretch>
        </p:blipFill>
        <p:spPr>
          <a:xfrm>
            <a:off x="4936500" y="445025"/>
            <a:ext cx="4267201" cy="262276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4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2263025" y="33296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rmAutofit fontScale="90000"/>
          </a:bodyPr>
          <a:lstStyle/>
          <a:p>
            <a:pPr marL="0" lvl="0" indent="0" algn="l" rtl="0">
              <a:spcBef>
                <a:spcPts val="0"/>
              </a:spcBef>
              <a:spcAft>
                <a:spcPts val="0"/>
              </a:spcAft>
              <a:buNone/>
            </a:pPr>
            <a:r>
              <a:rPr lang="pl"/>
              <a:t>Thank You For Wathing </a:t>
            </a:r>
            <a:endParaRPr/>
          </a:p>
        </p:txBody>
      </p:sp>
      <p:sp>
        <p:nvSpPr>
          <p:cNvPr id="89" name="Google Shape;89;p18"/>
          <p:cNvSpPr txBox="1">
            <a:spLocks noGrp="1"/>
          </p:cNvSpPr>
          <p:nvPr>
            <p:ph type="body" idx="1"/>
          </p:nvPr>
        </p:nvSpPr>
        <p:spPr>
          <a:xfrm>
            <a:off x="0" y="46839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pl"/>
              <a:t> Merry Santa Claus</a:t>
            </a:r>
            <a:endParaRPr/>
          </a:p>
        </p:txBody>
      </p:sp>
    </p:spTree>
  </p:cSld>
  <p:clrMapOvr>
    <a:masterClrMapping/>
  </p:clrMapOvr>
  <mc:AlternateContent xmlns:mc="http://schemas.openxmlformats.org/markup-compatibility/2006" xmlns:p14="http://schemas.microsoft.com/office/powerpoint/2010/main">
    <mc:Choice Requires="p14">
      <p:transition spd="slow" p14:dur="13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363</Words>
  <Application>Microsoft Office PowerPoint</Application>
  <PresentationFormat>Pokaz na ekranie (16:9)</PresentationFormat>
  <Paragraphs>17</Paragraphs>
  <Slides>6</Slides>
  <Notes>6</Notes>
  <HiddenSlides>0</HiddenSlides>
  <MMClips>0</MMClips>
  <ScaleCrop>false</ScaleCrop>
  <HeadingPairs>
    <vt:vector size="6" baseType="variant">
      <vt:variant>
        <vt:lpstr>Używane czcionki</vt:lpstr>
      </vt:variant>
      <vt:variant>
        <vt:i4>1</vt:i4>
      </vt:variant>
      <vt:variant>
        <vt:lpstr>Motyw</vt:lpstr>
      </vt:variant>
      <vt:variant>
        <vt:i4>1</vt:i4>
      </vt:variant>
      <vt:variant>
        <vt:lpstr>Tytuły slajdów</vt:lpstr>
      </vt:variant>
      <vt:variant>
        <vt:i4>6</vt:i4>
      </vt:variant>
    </vt:vector>
  </HeadingPairs>
  <TitlesOfParts>
    <vt:vector size="8" baseType="lpstr">
      <vt:lpstr>Arial</vt:lpstr>
      <vt:lpstr>Simple Light</vt:lpstr>
      <vt:lpstr>St. Nicholas Day in the WB</vt:lpstr>
      <vt:lpstr>  </vt:lpstr>
      <vt:lpstr>Customs of St. Nicholas Day</vt:lpstr>
      <vt:lpstr>St. Nicholas of Mithras</vt:lpstr>
      <vt:lpstr> </vt:lpstr>
      <vt:lpstr>Thank You For Wathing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Nicholas Day in the WB</dc:title>
  <dc:creator>User</dc:creator>
  <cp:lastModifiedBy>User</cp:lastModifiedBy>
  <cp:revision>1</cp:revision>
  <dcterms:modified xsi:type="dcterms:W3CDTF">2023-12-28T12:57:56Z</dcterms:modified>
</cp:coreProperties>
</file>